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0" y="11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9901-2333-42D8-9E0F-6E9E12A91A82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322F-3A1D-4720-A7FC-E2E18D27D6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9901-2333-42D8-9E0F-6E9E12A91A82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322F-3A1D-4720-A7FC-E2E18D27D6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9901-2333-42D8-9E0F-6E9E12A91A82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322F-3A1D-4720-A7FC-E2E18D27D6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9901-2333-42D8-9E0F-6E9E12A91A82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322F-3A1D-4720-A7FC-E2E18D27D6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9901-2333-42D8-9E0F-6E9E12A91A82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322F-3A1D-4720-A7FC-E2E18D27D6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9901-2333-42D8-9E0F-6E9E12A91A82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322F-3A1D-4720-A7FC-E2E18D27D6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9901-2333-42D8-9E0F-6E9E12A91A82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322F-3A1D-4720-A7FC-E2E18D27D6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9901-2333-42D8-9E0F-6E9E12A91A82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322F-3A1D-4720-A7FC-E2E18D27D6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9901-2333-42D8-9E0F-6E9E12A91A82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322F-3A1D-4720-A7FC-E2E18D27D6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9901-2333-42D8-9E0F-6E9E12A91A82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322F-3A1D-4720-A7FC-E2E18D27D6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9901-2333-42D8-9E0F-6E9E12A91A82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6322F-3A1D-4720-A7FC-E2E18D27D6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19901-2333-42D8-9E0F-6E9E12A91A82}" type="datetimeFigureOut">
              <a:rPr lang="it-IT" smtClean="0"/>
              <a:pPr/>
              <a:t>09/01/2021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6322F-3A1D-4720-A7FC-E2E18D27D65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giuseppe.auddino@senato.it" TargetMode="External"/><Relationship Id="rId13" Type="http://schemas.openxmlformats.org/officeDocument/2006/relationships/hyperlink" Target="mailto:tiziana.drago@senato.it" TargetMode="External"/><Relationship Id="rId18" Type="http://schemas.openxmlformats.org/officeDocument/2006/relationships/hyperlink" Target="mailto:mauro.laus@senato.it" TargetMode="External"/><Relationship Id="rId26" Type="http://schemas.openxmlformats.org/officeDocument/2006/relationships/hyperlink" Target="mailto:manzo_t@camera.it" TargetMode="External"/><Relationship Id="rId39" Type="http://schemas.openxmlformats.org/officeDocument/2006/relationships/hyperlink" Target="mailto:bastaenpam@coasmedici.it" TargetMode="External"/><Relationship Id="rId3" Type="http://schemas.openxmlformats.org/officeDocument/2006/relationships/hyperlink" Target="mailto:mariassunta.matrisciano@senato.it" TargetMode="External"/><Relationship Id="rId21" Type="http://schemas.openxmlformats.org/officeDocument/2006/relationships/hyperlink" Target="mailto:simona.nocerino@senato.it" TargetMode="External"/><Relationship Id="rId34" Type="http://schemas.openxmlformats.org/officeDocument/2006/relationships/hyperlink" Target="mailto:tondo_r@camera.it" TargetMode="External"/><Relationship Id="rId7" Type="http://schemas.openxmlformats.org/officeDocument/2006/relationships/hyperlink" Target="mailto:sergio.romagnoli@senato.it" TargetMode="External"/><Relationship Id="rId12" Type="http://schemas.openxmlformats.org/officeDocument/2006/relationships/hyperlink" Target="mailto:antonio.depoli@senato.it" TargetMode="External"/><Relationship Id="rId17" Type="http://schemas.openxmlformats.org/officeDocument/2006/relationships/hyperlink" Target="mailto:francesco.laforgia@senato.it" TargetMode="External"/><Relationship Id="rId25" Type="http://schemas.openxmlformats.org/officeDocument/2006/relationships/hyperlink" Target="mailto:giovanbattista.fazzolari@senato.it" TargetMode="External"/><Relationship Id="rId33" Type="http://schemas.openxmlformats.org/officeDocument/2006/relationships/hyperlink" Target="mailto:elisa.pirro@senato.it" TargetMode="External"/><Relationship Id="rId38" Type="http://schemas.openxmlformats.org/officeDocument/2006/relationships/hyperlink" Target="http://www.parlamento.it/leg/18/BGT/Schede/Bicamerali/v3/4-00068.htm?fbclid=IwAR2JIV4hNnBX3N4Kl4zN7H1tbUO_aDkCbUlitH8I8cOziGuFI39q4N-rOiE" TargetMode="External"/><Relationship Id="rId2" Type="http://schemas.openxmlformats.org/officeDocument/2006/relationships/image" Target="../media/image1.png"/><Relationship Id="rId16" Type="http://schemas.openxmlformats.org/officeDocument/2006/relationships/hyperlink" Target="mailto:barbara.guidolin@senato.it" TargetMode="External"/><Relationship Id="rId20" Type="http://schemas.openxmlformats.org/officeDocument/2006/relationships/hyperlink" Target="mailto:tiziana.nisini@senato.it" TargetMode="External"/><Relationship Id="rId29" Type="http://schemas.openxmlformats.org/officeDocument/2006/relationships/hyperlink" Target="mailto:barelli_p@camera.it,stefano.corti@senato.it,bubisutti_a@camera.it,dario.damiani@senato.it,disarno_g@camera.it,elio.lannutti@senato.it,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nadia.pizzol@senato.it" TargetMode="External"/><Relationship Id="rId11" Type="http://schemas.openxmlformats.org/officeDocument/2006/relationships/hyperlink" Target="mailto:antonella.campagna@senato.it" TargetMode="External"/><Relationship Id="rId24" Type="http://schemas.openxmlformats.org/officeDocument/2006/relationships/hyperlink" Target="mailto:sergio.puglia@senato.it" TargetMode="External"/><Relationship Id="rId32" Type="http://schemas.openxmlformats.org/officeDocument/2006/relationships/hyperlink" Target="mailto:scutella_e@camera.it" TargetMode="External"/><Relationship Id="rId37" Type="http://schemas.openxmlformats.org/officeDocument/2006/relationships/hyperlink" Target="http://www.senato.it/leg/18/BGT/Schede/Commissioni/0-00011.htm?fbclid=IwAR0vugCzNVJYyXTrTCbLcSLp8fQZ35deiLq0b7ZOExtJCM3WGZE8Og1nyEM" TargetMode="External"/><Relationship Id="rId5" Type="http://schemas.openxmlformats.org/officeDocument/2006/relationships/hyperlink" Target="mailto:giancarlo.serafini@senato.it" TargetMode="External"/><Relationship Id="rId15" Type="http://schemas.openxmlformats.org/officeDocument/2006/relationships/hyperlink" Target="mailto:emilio.floris@senato.it" TargetMode="External"/><Relationship Id="rId23" Type="http://schemas.openxmlformats.org/officeDocument/2006/relationships/hyperlink" Target="mailto:massimiliano.romeo@senato.it" TargetMode="External"/><Relationship Id="rId28" Type="http://schemas.openxmlformats.org/officeDocument/2006/relationships/hyperlink" Target="mailto:mariacristina.cantu@senato.it" TargetMode="External"/><Relationship Id="rId36" Type="http://schemas.openxmlformats.org/officeDocument/2006/relationships/hyperlink" Target="mailto:topo_r@camera.it" TargetMode="External"/><Relationship Id="rId10" Type="http://schemas.openxmlformats.org/officeDocument/2006/relationships/hyperlink" Target="mailto:gianclaudio.bressa@senato.it" TargetMode="External"/><Relationship Id="rId19" Type="http://schemas.openxmlformats.org/officeDocument/2006/relationships/hyperlink" Target="mailto:gianpietro.maffoni@senato.it" TargetMode="External"/><Relationship Id="rId31" Type="http://schemas.openxmlformats.org/officeDocument/2006/relationships/hyperlink" Target="mailto:tommaso.nannicini@senato.it" TargetMode="External"/><Relationship Id="rId4" Type="http://schemas.openxmlformats.org/officeDocument/2006/relationships/hyperlink" Target="mailto:vincenzo.carbone@senato.it" TargetMode="External"/><Relationship Id="rId9" Type="http://schemas.openxmlformats.org/officeDocument/2006/relationships/hyperlink" Target="mailto:umberto.bossi@senato.it" TargetMode="External"/><Relationship Id="rId14" Type="http://schemas.openxmlformats.org/officeDocument/2006/relationships/hyperlink" Target="mailto:valeria.fedeli@senato.it" TargetMode="External"/><Relationship Id="rId22" Type="http://schemas.openxmlformats.org/officeDocument/2006/relationships/hyperlink" Target="mailto:iuniovalerio.romano@senato.it" TargetMode="External"/><Relationship Id="rId27" Type="http://schemas.openxmlformats.org/officeDocument/2006/relationships/hyperlink" Target="mailto:pagano_alessandro@camera.it" TargetMode="External"/><Relationship Id="rId30" Type="http://schemas.openxmlformats.org/officeDocument/2006/relationships/hyperlink" Target="mailto:lepri_s@camera.it" TargetMode="External"/><Relationship Id="rId35" Type="http://schemas.openxmlformats.org/officeDocument/2006/relationships/hyperlink" Target="mailto:marco.siclari@senato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Basta-ENPAM-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664" y="467544"/>
            <a:ext cx="1842001" cy="100811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276872" y="395536"/>
            <a:ext cx="408772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Egregi Colleghi,</a:t>
            </a:r>
            <a:br>
              <a:rPr lang="it-IT" sz="1400" dirty="0"/>
            </a:br>
            <a:r>
              <a:rPr lang="it-IT" sz="1400" dirty="0"/>
              <a:t>per segnalare ai Nostri Rappresentanti in Parlamento </a:t>
            </a:r>
            <a:br>
              <a:rPr lang="it-IT" sz="1400" dirty="0"/>
            </a:br>
            <a:r>
              <a:rPr lang="it-IT" sz="1400" dirty="0"/>
              <a:t>il dissenso dei Medici sulle modalità Previdenziali </a:t>
            </a:r>
            <a:endParaRPr lang="it-IT" sz="1400" dirty="0" smtClean="0"/>
          </a:p>
          <a:p>
            <a:r>
              <a:rPr lang="it-IT" sz="1400" dirty="0" smtClean="0"/>
              <a:t>dell'ENPAM,  </a:t>
            </a:r>
            <a:r>
              <a:rPr lang="it-IT" sz="1400" u="sng" dirty="0"/>
              <a:t>consigliamo inviare loro una mail</a:t>
            </a:r>
            <a:r>
              <a:rPr lang="it-IT" sz="1400" dirty="0"/>
              <a:t> </a:t>
            </a:r>
            <a:r>
              <a:rPr lang="it-IT" sz="1400" dirty="0" smtClean="0"/>
              <a:t>, </a:t>
            </a:r>
          </a:p>
          <a:p>
            <a:r>
              <a:rPr lang="it-IT" sz="1400" dirty="0" smtClean="0"/>
              <a:t>seguendo  le </a:t>
            </a:r>
            <a:r>
              <a:rPr lang="it-IT" sz="1400" dirty="0" err="1" smtClean="0"/>
              <a:t>sottoindicate</a:t>
            </a:r>
            <a:r>
              <a:rPr lang="it-IT" sz="1400" dirty="0" smtClean="0"/>
              <a:t> </a:t>
            </a:r>
            <a:r>
              <a:rPr lang="it-IT" sz="1400" dirty="0"/>
              <a:t>modalità operative</a:t>
            </a:r>
            <a:r>
              <a:rPr lang="it-IT" sz="1400" dirty="0" smtClean="0"/>
              <a:t>.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32656" y="1763688"/>
            <a:ext cx="6364115" cy="6840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Egregi Colleghi, </a:t>
            </a:r>
            <a:br>
              <a:rPr lang="it-IT" sz="1100" dirty="0"/>
            </a:br>
            <a:r>
              <a:rPr lang="it-IT" sz="1100" dirty="0"/>
              <a:t>i Deputati e Senatori che devono istituzionalmente dedicarsi al controllo degli Enti Previdenziali </a:t>
            </a:r>
            <a:r>
              <a:rPr lang="it-IT" sz="1100" dirty="0" smtClean="0"/>
              <a:t> privati </a:t>
            </a:r>
            <a:br>
              <a:rPr lang="it-IT" sz="1100" dirty="0" smtClean="0"/>
            </a:br>
            <a:r>
              <a:rPr lang="it-IT" sz="1100" dirty="0" smtClean="0"/>
              <a:t>quale </a:t>
            </a:r>
            <a:r>
              <a:rPr lang="it-IT" sz="1100" dirty="0"/>
              <a:t>è l'ENPAM, sono i Senatori che compongono la 11° Commissione Permanente </a:t>
            </a:r>
            <a:r>
              <a:rPr lang="it-IT" sz="1100" dirty="0" smtClean="0"/>
              <a:t>del Senato </a:t>
            </a:r>
            <a:r>
              <a:rPr lang="it-IT" sz="1100" dirty="0"/>
              <a:t>e i </a:t>
            </a:r>
            <a:r>
              <a:rPr lang="it-IT" sz="1100" dirty="0" smtClean="0"/>
              <a:t/>
            </a:r>
            <a:br>
              <a:rPr lang="it-IT" sz="1100" dirty="0" smtClean="0"/>
            </a:br>
            <a:r>
              <a:rPr lang="it-IT" sz="1100" dirty="0" smtClean="0"/>
              <a:t>Componenti </a:t>
            </a:r>
            <a:r>
              <a:rPr lang="it-IT" sz="1100" dirty="0"/>
              <a:t>della Commissione parlamentare bilaterale per il controllo sull'attività </a:t>
            </a:r>
            <a:r>
              <a:rPr lang="it-IT" sz="1100" dirty="0" smtClean="0"/>
              <a:t>degli </a:t>
            </a:r>
            <a:r>
              <a:rPr lang="it-IT" sz="1100" dirty="0"/>
              <a:t>Enti gestori </a:t>
            </a:r>
            <a:r>
              <a:rPr lang="it-IT" sz="1100" dirty="0" smtClean="0"/>
              <a:t>di</a:t>
            </a:r>
            <a:br>
              <a:rPr lang="it-IT" sz="1100" dirty="0" smtClean="0"/>
            </a:br>
            <a:r>
              <a:rPr lang="it-IT" sz="1100" dirty="0" smtClean="0"/>
              <a:t>forme </a:t>
            </a:r>
            <a:r>
              <a:rPr lang="it-IT" sz="1100" dirty="0"/>
              <a:t>obbligatorie di previdenza e assistenza sociale</a:t>
            </a:r>
            <a:r>
              <a:rPr lang="it-IT" sz="1100" dirty="0" smtClean="0"/>
              <a:t>.</a:t>
            </a:r>
          </a:p>
          <a:p>
            <a:endParaRPr lang="it-IT" sz="800" dirty="0"/>
          </a:p>
          <a:p>
            <a:r>
              <a:rPr lang="it-IT" sz="1100" dirty="0"/>
              <a:t>Il </a:t>
            </a:r>
            <a:r>
              <a:rPr lang="it-IT" sz="1100" b="1" i="1" dirty="0" err="1">
                <a:solidFill>
                  <a:srgbClr val="C00000"/>
                </a:solidFill>
              </a:rPr>
              <a:t>CoAS</a:t>
            </a:r>
            <a:r>
              <a:rPr lang="it-IT" sz="1100" b="1" dirty="0">
                <a:solidFill>
                  <a:srgbClr val="C00000"/>
                </a:solidFill>
              </a:rPr>
              <a:t> Medici Dirigenti</a:t>
            </a:r>
            <a:r>
              <a:rPr lang="it-IT" sz="1100" dirty="0">
                <a:solidFill>
                  <a:srgbClr val="C00000"/>
                </a:solidFill>
              </a:rPr>
              <a:t> </a:t>
            </a:r>
            <a:r>
              <a:rPr lang="it-IT" sz="1100" dirty="0"/>
              <a:t>(Organizzazione sindacale di Dirigenti Medici Ospedalieri), Vi chiede </a:t>
            </a:r>
            <a:r>
              <a:rPr lang="it-IT" sz="1100" dirty="0" smtClean="0"/>
              <a:t>di indirizzare </a:t>
            </a:r>
            <a:br>
              <a:rPr lang="it-IT" sz="1100" dirty="0" smtClean="0"/>
            </a:br>
            <a:r>
              <a:rPr lang="it-IT" sz="1100" dirty="0" smtClean="0"/>
              <a:t>una </a:t>
            </a:r>
            <a:r>
              <a:rPr lang="it-IT" sz="1100" dirty="0"/>
              <a:t>mail ai Nostri Parlamentari, </a:t>
            </a:r>
            <a:r>
              <a:rPr lang="it-IT" sz="1100" dirty="0" smtClean="0"/>
              <a:t> a  </a:t>
            </a:r>
            <a:r>
              <a:rPr lang="it-IT" sz="1100" dirty="0"/>
              <a:t>notifica del disagio che tutti i Medici vivono </a:t>
            </a:r>
            <a:r>
              <a:rPr lang="it-IT" sz="1100" dirty="0" smtClean="0"/>
              <a:t>nei  rapporti </a:t>
            </a:r>
            <a:r>
              <a:rPr lang="it-IT" sz="1100" dirty="0"/>
              <a:t>con l'ENPAM</a:t>
            </a:r>
            <a:r>
              <a:rPr lang="it-IT" sz="1100" dirty="0" smtClean="0"/>
              <a:t>.</a:t>
            </a:r>
            <a:br>
              <a:rPr lang="it-IT" sz="1100" dirty="0" smtClean="0"/>
            </a:br>
            <a:endParaRPr lang="it-IT" sz="800" dirty="0"/>
          </a:p>
          <a:p>
            <a:r>
              <a:rPr lang="it-IT" sz="1100" i="1" u="sng" cap="small" dirty="0"/>
              <a:t>Come dovete procedere :   </a:t>
            </a:r>
            <a:r>
              <a:rPr lang="it-IT" sz="1100" i="1" u="sng" cap="small" dirty="0" smtClean="0"/>
              <a:t/>
            </a:r>
            <a:br>
              <a:rPr lang="it-IT" sz="1100" i="1" u="sng" cap="small" dirty="0" smtClean="0"/>
            </a:br>
            <a:endParaRPr lang="it-IT" sz="800" dirty="0"/>
          </a:p>
          <a:p>
            <a:r>
              <a:rPr lang="it-IT" sz="1100" b="1" dirty="0"/>
              <a:t>Aprire</a:t>
            </a:r>
            <a:r>
              <a:rPr lang="it-IT" sz="1100" dirty="0"/>
              <a:t> un "Nuovo Messaggio" nella Vostra mail  personale  abituale</a:t>
            </a:r>
            <a:r>
              <a:rPr lang="it-IT" sz="1100" dirty="0" smtClean="0"/>
              <a:t>;</a:t>
            </a:r>
            <a:br>
              <a:rPr lang="it-IT" sz="1100" dirty="0" smtClean="0"/>
            </a:br>
            <a:endParaRPr lang="it-IT" sz="800" dirty="0"/>
          </a:p>
          <a:p>
            <a:r>
              <a:rPr lang="it-IT" sz="1100" b="1" dirty="0"/>
              <a:t>Copiare  e  incollare</a:t>
            </a:r>
            <a:r>
              <a:rPr lang="it-IT" sz="1100" dirty="0"/>
              <a:t>  nel rigo dei "destinatari" gli  indirizzi mail dei due gruppi come sotto riportati. </a:t>
            </a:r>
          </a:p>
          <a:p>
            <a:r>
              <a:rPr lang="it-IT" sz="1100" dirty="0"/>
              <a:t>A)   11°  Commissione Permanente del Senato.  Lavoro pubblico e privato, previdenza sociale.</a:t>
            </a:r>
          </a:p>
          <a:p>
            <a:r>
              <a:rPr lang="it-IT" sz="800" u="sng" dirty="0" smtClean="0">
                <a:hlinkClick r:id="rId3"/>
              </a:rPr>
              <a:t>mariassunta.matrisciano@senato.it</a:t>
            </a:r>
            <a:r>
              <a:rPr lang="it-IT" sz="800" u="sng" dirty="0" smtClean="0"/>
              <a:t>,</a:t>
            </a:r>
            <a:r>
              <a:rPr lang="it-IT" sz="800" u="sng" dirty="0" smtClean="0">
                <a:hlinkClick r:id="rId4"/>
              </a:rPr>
              <a:t>vincenzo.carbone@senato.it</a:t>
            </a:r>
            <a:r>
              <a:rPr lang="it-IT" sz="800" u="sng" dirty="0" smtClean="0"/>
              <a:t>,</a:t>
            </a:r>
            <a:r>
              <a:rPr lang="it-IT" sz="800" u="sng" dirty="0" smtClean="0">
                <a:hlinkClick r:id="rId5"/>
              </a:rPr>
              <a:t>giancarlo.serafini@senato.it</a:t>
            </a:r>
            <a:r>
              <a:rPr lang="it-IT" sz="800" u="sng" dirty="0" smtClean="0"/>
              <a:t>,</a:t>
            </a:r>
            <a:r>
              <a:rPr lang="it-IT" sz="800" u="sng" dirty="0" smtClean="0">
                <a:hlinkClick r:id="rId6"/>
              </a:rPr>
              <a:t>nadia.pizzol@senato.it</a:t>
            </a:r>
            <a:r>
              <a:rPr lang="it-IT" sz="800" u="sng" dirty="0" smtClean="0"/>
              <a:t>,</a:t>
            </a:r>
            <a:r>
              <a:rPr lang="it-IT" sz="800" u="sng" dirty="0" smtClean="0">
                <a:hlinkClick r:id="rId7"/>
              </a:rPr>
              <a:t>sergio.romagnoli@senato.it</a:t>
            </a:r>
            <a:r>
              <a:rPr lang="it-IT" sz="800" u="sng" dirty="0" smtClean="0"/>
              <a:t>,</a:t>
            </a:r>
            <a:r>
              <a:rPr lang="it-IT" sz="800" u="sng" smtClean="0"/>
              <a:t/>
            </a:r>
            <a:br>
              <a:rPr lang="it-IT" sz="800" u="sng" smtClean="0"/>
            </a:br>
            <a:r>
              <a:rPr lang="it-IT" sz="800" u="sng" smtClean="0">
                <a:hlinkClick r:id="rId8"/>
              </a:rPr>
              <a:t>giuseppe.auddino@senato.it</a:t>
            </a:r>
            <a:r>
              <a:rPr lang="it-IT" sz="800" u="sng" smtClean="0"/>
              <a:t>,</a:t>
            </a:r>
            <a:r>
              <a:rPr lang="it-IT" sz="800" u="sng" smtClean="0">
                <a:hlinkClick r:id="rId9"/>
              </a:rPr>
              <a:t>umberto.bossi@senato.it</a:t>
            </a:r>
            <a:r>
              <a:rPr lang="it-IT" sz="800" u="sng" smtClean="0"/>
              <a:t>,</a:t>
            </a:r>
            <a:r>
              <a:rPr lang="it-IT" sz="800" u="sng" smtClean="0">
                <a:hlinkClick r:id="rId10"/>
              </a:rPr>
              <a:t>gianclaudio.bressa@senato.it</a:t>
            </a:r>
            <a:r>
              <a:rPr lang="it-IT" sz="800" u="sng" smtClean="0"/>
              <a:t>,</a:t>
            </a:r>
            <a:r>
              <a:rPr lang="it-IT" sz="800" u="sng" smtClean="0">
                <a:hlinkClick r:id="rId11"/>
              </a:rPr>
              <a:t>antonella.campagna@senato.it</a:t>
            </a:r>
            <a:r>
              <a:rPr lang="it-IT" sz="800" u="sng" smtClean="0"/>
              <a:t>,</a:t>
            </a:r>
            <a:r>
              <a:rPr lang="it-IT" sz="800" u="sng" smtClean="0">
                <a:hlinkClick r:id="rId12"/>
              </a:rPr>
              <a:t>antonio.depoli@senato.it</a:t>
            </a:r>
            <a:r>
              <a:rPr lang="it-IT" sz="800" u="sng" dirty="0" smtClean="0"/>
              <a:t>,</a:t>
            </a:r>
            <a:br>
              <a:rPr lang="it-IT" sz="800" u="sng" dirty="0" smtClean="0"/>
            </a:br>
            <a:r>
              <a:rPr lang="it-IT" sz="800" u="sng" dirty="0" smtClean="0">
                <a:hlinkClick r:id="rId13"/>
              </a:rPr>
              <a:t>tiziana.drago@senato.it</a:t>
            </a:r>
            <a:r>
              <a:rPr lang="it-IT" sz="800" u="sng" dirty="0" smtClean="0"/>
              <a:t>,</a:t>
            </a:r>
            <a:r>
              <a:rPr lang="it-IT" sz="800" u="sng" dirty="0" smtClean="0">
                <a:hlinkClick r:id="rId14"/>
              </a:rPr>
              <a:t>valeria.fedeli@senato.it</a:t>
            </a:r>
            <a:r>
              <a:rPr lang="it-IT" sz="800" u="sng" dirty="0" smtClean="0"/>
              <a:t>,</a:t>
            </a:r>
            <a:r>
              <a:rPr lang="it-IT" sz="800" u="sng" dirty="0" smtClean="0">
                <a:hlinkClick r:id="rId15"/>
              </a:rPr>
              <a:t>emilio.floris@senato.it</a:t>
            </a:r>
            <a:r>
              <a:rPr lang="it-IT" sz="800" u="sng" dirty="0" smtClean="0"/>
              <a:t>,</a:t>
            </a:r>
            <a:r>
              <a:rPr lang="it-IT" sz="800" u="sng" dirty="0" smtClean="0">
                <a:hlinkClick r:id="rId16"/>
              </a:rPr>
              <a:t>barbara.guidolin@senato.it</a:t>
            </a:r>
            <a:r>
              <a:rPr lang="it-IT" sz="800" u="sng" dirty="0" smtClean="0"/>
              <a:t>,</a:t>
            </a:r>
            <a:r>
              <a:rPr lang="it-IT" sz="800" u="sng" dirty="0" smtClean="0">
                <a:hlinkClick r:id="rId17"/>
              </a:rPr>
              <a:t>francesco.laforgia@senato.it</a:t>
            </a:r>
            <a:r>
              <a:rPr lang="it-IT" sz="800" u="sng" dirty="0" smtClean="0"/>
              <a:t>,</a:t>
            </a:r>
            <a:br>
              <a:rPr lang="it-IT" sz="800" u="sng" dirty="0" smtClean="0"/>
            </a:br>
            <a:r>
              <a:rPr lang="it-IT" sz="800" u="sng" dirty="0" smtClean="0">
                <a:hlinkClick r:id="rId18"/>
              </a:rPr>
              <a:t>mauro.laus@senato.it</a:t>
            </a:r>
            <a:r>
              <a:rPr lang="it-IT" sz="800" u="sng" dirty="0" smtClean="0"/>
              <a:t>,</a:t>
            </a:r>
            <a:r>
              <a:rPr lang="it-IT" sz="800" u="sng" dirty="0" smtClean="0">
                <a:hlinkClick r:id="rId19"/>
              </a:rPr>
              <a:t>gianpietro.maffoni@senato.it</a:t>
            </a:r>
            <a:r>
              <a:rPr lang="it-IT" sz="800" u="sng" dirty="0" smtClean="0"/>
              <a:t>,</a:t>
            </a:r>
            <a:r>
              <a:rPr lang="it-IT" sz="800" u="sng" dirty="0" smtClean="0">
                <a:hlinkClick r:id="rId20"/>
              </a:rPr>
              <a:t>tiziana.nisini@senato.it</a:t>
            </a:r>
            <a:r>
              <a:rPr lang="it-IT" sz="800" u="sng" dirty="0" smtClean="0"/>
              <a:t>,</a:t>
            </a:r>
            <a:r>
              <a:rPr lang="it-IT" sz="800" u="sng" dirty="0" smtClean="0">
                <a:hlinkClick r:id="rId21"/>
              </a:rPr>
              <a:t>simona.nocerino@senato.it</a:t>
            </a:r>
            <a:r>
              <a:rPr lang="it-IT" sz="800" u="sng" dirty="0" smtClean="0"/>
              <a:t>,</a:t>
            </a:r>
            <a:r>
              <a:rPr lang="it-IT" sz="800" u="sng" dirty="0" smtClean="0">
                <a:hlinkClick r:id="rId22"/>
              </a:rPr>
              <a:t>iuniovalerio.romano@senato.it</a:t>
            </a:r>
            <a:r>
              <a:rPr lang="it-IT" sz="800" u="sng" dirty="0" smtClean="0"/>
              <a:t>,</a:t>
            </a:r>
            <a:br>
              <a:rPr lang="it-IT" sz="800" u="sng" dirty="0" smtClean="0"/>
            </a:br>
            <a:r>
              <a:rPr lang="it-IT" sz="800" u="sng" dirty="0" smtClean="0">
                <a:hlinkClick r:id="rId23"/>
              </a:rPr>
              <a:t>massimiliano.romeo@senato.it</a:t>
            </a:r>
            <a:r>
              <a:rPr lang="it-IT" sz="800" u="sng" dirty="0"/>
              <a:t>,</a:t>
            </a:r>
            <a:endParaRPr lang="it-IT" sz="800" dirty="0"/>
          </a:p>
          <a:p>
            <a:r>
              <a:rPr lang="it-IT" sz="1200" dirty="0"/>
              <a:t> </a:t>
            </a:r>
          </a:p>
          <a:p>
            <a:r>
              <a:rPr lang="it-IT" sz="1200" b="1" dirty="0"/>
              <a:t>Ripetere</a:t>
            </a:r>
            <a:r>
              <a:rPr lang="it-IT" sz="1200" dirty="0"/>
              <a:t> l'operazione di copia &amp; incolla per il secondo gruppo di indirizzi.</a:t>
            </a:r>
          </a:p>
          <a:p>
            <a:r>
              <a:rPr lang="it-IT" sz="1200" dirty="0"/>
              <a:t>B)   Commissione parlamentare per il controllo sull'attività degli Enti gestori di forme obbligatorie </a:t>
            </a:r>
            <a:r>
              <a:rPr lang="it-IT" sz="1200" dirty="0" smtClean="0"/>
              <a:t/>
            </a:r>
            <a:br>
              <a:rPr lang="it-IT" sz="1200" dirty="0" smtClean="0"/>
            </a:br>
            <a:r>
              <a:rPr lang="it-IT" sz="1200" dirty="0" smtClean="0"/>
              <a:t>di </a:t>
            </a:r>
            <a:r>
              <a:rPr lang="it-IT" sz="1200" dirty="0"/>
              <a:t>previdenza e assistenza </a:t>
            </a:r>
            <a:r>
              <a:rPr lang="it-IT" sz="1200" dirty="0" smtClean="0"/>
              <a:t>sociale :</a:t>
            </a:r>
            <a:endParaRPr lang="it-IT" sz="1200" dirty="0"/>
          </a:p>
          <a:p>
            <a:r>
              <a:rPr lang="it-IT" sz="800" u="sng" dirty="0">
                <a:hlinkClick r:id="rId24"/>
              </a:rPr>
              <a:t>sergio.puglia@senato.it</a:t>
            </a:r>
            <a:r>
              <a:rPr lang="it-IT" sz="800" u="sng" dirty="0"/>
              <a:t>,</a:t>
            </a:r>
            <a:r>
              <a:rPr lang="it-IT" sz="800" u="sng" dirty="0">
                <a:hlinkClick r:id="rId25"/>
              </a:rPr>
              <a:t>giovanbattista.fazzolari@senato.it</a:t>
            </a:r>
            <a:r>
              <a:rPr lang="it-IT" sz="800" u="sng" dirty="0"/>
              <a:t>,</a:t>
            </a:r>
            <a:r>
              <a:rPr lang="it-IT" sz="800" u="sng" dirty="0">
                <a:hlinkClick r:id="rId26"/>
              </a:rPr>
              <a:t>manzo_t@camera.it</a:t>
            </a:r>
            <a:r>
              <a:rPr lang="it-IT" sz="800" u="sng" dirty="0"/>
              <a:t>,</a:t>
            </a:r>
            <a:r>
              <a:rPr lang="it-IT" sz="800" u="sng" dirty="0">
                <a:hlinkClick r:id="rId27"/>
              </a:rPr>
              <a:t>pagano_alessandro@camera.it</a:t>
            </a:r>
            <a:r>
              <a:rPr lang="it-IT" sz="800" u="sng" dirty="0"/>
              <a:t>,</a:t>
            </a:r>
            <a:r>
              <a:rPr lang="it-IT" sz="800" u="sng" dirty="0">
                <a:hlinkClick r:id="rId28"/>
              </a:rPr>
              <a:t>mariacristina.cantu@senato.it</a:t>
            </a:r>
            <a:r>
              <a:rPr lang="it-IT" sz="800" u="sng" dirty="0" smtClean="0"/>
              <a:t>,</a:t>
            </a:r>
            <a:br>
              <a:rPr lang="it-IT" sz="800" u="sng" dirty="0" smtClean="0"/>
            </a:br>
            <a:r>
              <a:rPr lang="it-IT" sz="800" u="sng" dirty="0" smtClean="0">
                <a:hlinkClick r:id="rId29"/>
              </a:rPr>
              <a:t>barelli_p@camera.it,stefano.corti@senato.it,bubisutti_a@camera.it,dario.damiani@senato.it,disarno_g@camera.it,elio.lannutti@senato.it,</a:t>
            </a:r>
            <a:br>
              <a:rPr lang="it-IT" sz="800" u="sng" dirty="0" smtClean="0">
                <a:hlinkClick r:id="rId29"/>
              </a:rPr>
            </a:br>
            <a:r>
              <a:rPr lang="it-IT" sz="800" u="sng" dirty="0" smtClean="0">
                <a:hlinkClick r:id="rId29"/>
              </a:rPr>
              <a:t>l</a:t>
            </a:r>
            <a:r>
              <a:rPr lang="it-IT" sz="800" u="sng" dirty="0" smtClean="0">
                <a:hlinkClick r:id="rId30"/>
              </a:rPr>
              <a:t>epri_s@camera.it</a:t>
            </a:r>
            <a:r>
              <a:rPr lang="it-IT" sz="800" u="sng" dirty="0" smtClean="0"/>
              <a:t>,</a:t>
            </a:r>
            <a:r>
              <a:rPr lang="it-IT" sz="800" u="sng" dirty="0" smtClean="0">
                <a:hlinkClick r:id="rId31"/>
              </a:rPr>
              <a:t>tommaso.nannicini@senato.it</a:t>
            </a:r>
            <a:r>
              <a:rPr lang="it-IT" sz="800" u="sng" dirty="0" smtClean="0"/>
              <a:t>,</a:t>
            </a:r>
            <a:r>
              <a:rPr lang="it-IT" sz="800" u="sng" dirty="0" smtClean="0">
                <a:hlinkClick r:id="rId32"/>
              </a:rPr>
              <a:t>scutella_e@camera.it</a:t>
            </a:r>
            <a:r>
              <a:rPr lang="it-IT" sz="800" u="sng" dirty="0" smtClean="0"/>
              <a:t>,</a:t>
            </a:r>
            <a:r>
              <a:rPr lang="it-IT" sz="800" u="sng" dirty="0" smtClean="0">
                <a:hlinkClick r:id="rId33"/>
              </a:rPr>
              <a:t>elisa.pirro@senato.it</a:t>
            </a:r>
            <a:r>
              <a:rPr lang="it-IT" sz="800" u="sng" dirty="0" smtClean="0"/>
              <a:t>,</a:t>
            </a:r>
            <a:r>
              <a:rPr lang="it-IT" sz="800" u="sng" dirty="0" smtClean="0">
                <a:hlinkClick r:id="rId34"/>
              </a:rPr>
              <a:t>tondo_r@camera.it</a:t>
            </a:r>
            <a:r>
              <a:rPr lang="it-IT" sz="800" u="sng" dirty="0" smtClean="0"/>
              <a:t>,</a:t>
            </a:r>
            <a:r>
              <a:rPr lang="it-IT" sz="800" u="sng" dirty="0" smtClean="0">
                <a:hlinkClick r:id="rId35"/>
              </a:rPr>
              <a:t>marco.siclari@senato.it</a:t>
            </a:r>
            <a:r>
              <a:rPr lang="it-IT" sz="800" u="sng" dirty="0" smtClean="0"/>
              <a:t>,</a:t>
            </a:r>
            <a:br>
              <a:rPr lang="it-IT" sz="800" u="sng" dirty="0" smtClean="0"/>
            </a:br>
            <a:r>
              <a:rPr lang="it-IT" sz="800" u="sng" dirty="0" smtClean="0">
                <a:hlinkClick r:id="rId36"/>
              </a:rPr>
              <a:t>topo_r@camera.it</a:t>
            </a:r>
            <a:r>
              <a:rPr lang="it-IT" sz="800" dirty="0"/>
              <a:t/>
            </a:r>
            <a:br>
              <a:rPr lang="it-IT" sz="800" dirty="0"/>
            </a:br>
            <a:endParaRPr lang="it-IT" sz="800" dirty="0"/>
          </a:p>
          <a:p>
            <a:r>
              <a:rPr lang="it-IT" sz="1000" dirty="0"/>
              <a:t>Gli indirizzi sopra riportati sono stati desunti dalle seguenti pagine pubbliche : </a:t>
            </a:r>
            <a:br>
              <a:rPr lang="it-IT" sz="1000" dirty="0"/>
            </a:br>
            <a:r>
              <a:rPr lang="it-IT" sz="1000" u="sng" dirty="0" err="1">
                <a:hlinkClick r:id="rId37"/>
              </a:rPr>
              <a:t>senato.it</a:t>
            </a:r>
            <a:r>
              <a:rPr lang="it-IT" sz="1000" u="sng" dirty="0">
                <a:hlinkClick r:id="rId37"/>
              </a:rPr>
              <a:t> - Lavoro pubblico e privato, previdenza sociale - Composizione - legislatura 18</a:t>
            </a:r>
            <a:r>
              <a:rPr lang="it-IT" sz="1000" dirty="0"/>
              <a:t/>
            </a:r>
            <a:br>
              <a:rPr lang="it-IT" sz="1000" dirty="0"/>
            </a:br>
            <a:r>
              <a:rPr lang="it-IT" sz="1000" u="sng" dirty="0" err="1">
                <a:hlinkClick r:id="rId38"/>
              </a:rPr>
              <a:t>parlamento.it</a:t>
            </a:r>
            <a:r>
              <a:rPr lang="it-IT" sz="1000" u="sng" dirty="0">
                <a:hlinkClick r:id="rId38"/>
              </a:rPr>
              <a:t> - Commissione di controllo enti gestori previdenza assistenza</a:t>
            </a:r>
            <a:r>
              <a:rPr lang="it-IT" sz="1200" dirty="0"/>
              <a:t/>
            </a:r>
            <a:br>
              <a:rPr lang="it-IT" sz="1200" dirty="0"/>
            </a:br>
            <a:endParaRPr lang="it-IT" sz="1200" dirty="0"/>
          </a:p>
          <a:p>
            <a:r>
              <a:rPr lang="it-IT" sz="1200" b="1" dirty="0"/>
              <a:t>Si consiglia copiare nella mail</a:t>
            </a:r>
            <a:r>
              <a:rPr lang="it-IT" sz="1200" dirty="0"/>
              <a:t> il seguente testo : </a:t>
            </a:r>
            <a:r>
              <a:rPr lang="it-IT" sz="1200" dirty="0" smtClean="0"/>
              <a:t/>
            </a:r>
            <a:br>
              <a:rPr lang="it-IT" sz="1200" dirty="0" smtClean="0"/>
            </a:br>
            <a:endParaRPr lang="it-IT" sz="800" dirty="0"/>
          </a:p>
          <a:p>
            <a:pPr lvl="1"/>
            <a:r>
              <a:rPr lang="it-IT" sz="1200" dirty="0"/>
              <a:t>"</a:t>
            </a:r>
            <a:r>
              <a:rPr lang="it-IT" sz="1200" b="1" dirty="0"/>
              <a:t>Il sottoscritto ____(</a:t>
            </a:r>
            <a:r>
              <a:rPr lang="it-IT" sz="1000" i="1" dirty="0"/>
              <a:t>Cognome, nome e qualifica</a:t>
            </a:r>
            <a:r>
              <a:rPr lang="it-IT" sz="1200" b="1" dirty="0"/>
              <a:t>)_______ chiede che la Contribuzione </a:t>
            </a:r>
            <a:br>
              <a:rPr lang="it-IT" sz="1200" b="1" dirty="0"/>
            </a:br>
            <a:r>
              <a:rPr lang="it-IT" sz="1200" b="1" dirty="0"/>
              <a:t>obbligatoria all'ENPAM diventi esclusivamente volontaria e si possa scegliere  una</a:t>
            </a:r>
            <a:br>
              <a:rPr lang="it-IT" sz="1200" b="1" dirty="0"/>
            </a:br>
            <a:r>
              <a:rPr lang="it-IT" sz="1200" b="1" dirty="0"/>
              <a:t>Previdenza Alternativa su cui trasferire quanto eventualmente già versato</a:t>
            </a:r>
            <a:r>
              <a:rPr lang="it-IT" sz="1200" b="1" dirty="0" smtClean="0"/>
              <a:t>".</a:t>
            </a:r>
            <a:br>
              <a:rPr lang="it-IT" sz="1200" b="1" dirty="0" smtClean="0"/>
            </a:br>
            <a:endParaRPr lang="it-IT" sz="800" dirty="0"/>
          </a:p>
          <a:p>
            <a:r>
              <a:rPr lang="it-IT" sz="1200" dirty="0"/>
              <a:t>Si  consiglia  indicare  nome, cognome e qualifica;  l'anonimato non servirebbe.  </a:t>
            </a:r>
            <a:r>
              <a:rPr lang="it-IT" sz="1200" dirty="0" smtClean="0"/>
              <a:t/>
            </a:r>
            <a:br>
              <a:rPr lang="it-IT" sz="1200" dirty="0" smtClean="0"/>
            </a:br>
            <a:endParaRPr lang="it-IT" sz="800" dirty="0"/>
          </a:p>
          <a:p>
            <a:r>
              <a:rPr lang="it-IT" sz="1050" b="1" dirty="0"/>
              <a:t>Preghiamo inviare notifica</a:t>
            </a:r>
            <a:r>
              <a:rPr lang="it-IT" sz="1050" dirty="0"/>
              <a:t> a </a:t>
            </a:r>
            <a:r>
              <a:rPr lang="it-IT" sz="1050" b="1" i="1" dirty="0" err="1"/>
              <a:t>CoAS</a:t>
            </a:r>
            <a:r>
              <a:rPr lang="it-IT" sz="1050" b="1" i="1" dirty="0"/>
              <a:t> </a:t>
            </a:r>
            <a:r>
              <a:rPr lang="it-IT" sz="1050" b="1" dirty="0"/>
              <a:t>Medici Dirigenti</a:t>
            </a:r>
            <a:r>
              <a:rPr lang="it-IT" sz="1050" dirty="0"/>
              <a:t>,  destinando anche a : </a:t>
            </a:r>
            <a:r>
              <a:rPr lang="it-IT" sz="1050" u="sng" dirty="0">
                <a:hlinkClick r:id="rId39"/>
              </a:rPr>
              <a:t>bastaenpam@coasmedici.it</a:t>
            </a:r>
            <a:r>
              <a:rPr lang="de-DE" sz="1050" dirty="0"/>
              <a:t> </a:t>
            </a:r>
            <a:endParaRPr lang="it-IT" sz="1050" dirty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</Words>
  <Application>Microsoft Office PowerPoint</Application>
  <PresentationFormat>Presentazione su schermo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8</cp:revision>
  <dcterms:created xsi:type="dcterms:W3CDTF">2021-01-09T17:59:39Z</dcterms:created>
  <dcterms:modified xsi:type="dcterms:W3CDTF">2021-01-09T19:48:27Z</dcterms:modified>
</cp:coreProperties>
</file>